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 Italics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Light" panose="020B0604020202020204" pitchFamily="2" charset="-94"/>
      <p:regular r:id="rId32"/>
      <p:italic r:id="rId33"/>
    </p:embeddedFont>
    <p:embeddedFont>
      <p:font typeface="Old Standard" panose="020B0604020202020204" charset="0"/>
      <p:regular r:id="rId34"/>
    </p:embeddedFont>
    <p:embeddedFont>
      <p:font typeface="Old Standard Bold" panose="020B0604020202020204" charset="0"/>
      <p:regular r:id="rId35"/>
    </p:embeddedFont>
    <p:embeddedFont>
      <p:font typeface="Old Standard Italics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Now,</a:t>
            </a:r>
          </a:p>
          <a:p>
            <a:pPr lvl="0"/>
            <a:endParaRPr lang="en-US"/>
          </a:p>
          <a:p>
            <a:pPr lvl="0"/>
            <a:r>
              <a:rPr lang="en-US"/>
              <a:t> we will like to introduce to all of you</a:t>
            </a:r>
          </a:p>
          <a:p>
            <a:pPr lvl="0"/>
            <a:endParaRPr lang="en-US"/>
          </a:p>
          <a:p>
            <a:pPr lvl="0"/>
            <a:r>
              <a:rPr lang="en-US"/>
              <a:t> our capital (kepitıl) city </a:t>
            </a:r>
          </a:p>
          <a:p>
            <a:pPr lvl="0"/>
            <a:endParaRPr lang="en-US"/>
          </a:p>
          <a:p>
            <a:pPr lvl="0"/>
            <a:r>
              <a:rPr lang="en-US"/>
              <a:t>Ankara.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These are the  Ruins of the Temple of Roma and Augustus</a:t>
            </a:r>
          </a:p>
          <a:p>
            <a:pPr lvl="0"/>
            <a:endParaRPr lang="en-US"/>
          </a:p>
          <a:p>
            <a:pPr lvl="0"/>
            <a:r>
              <a:rPr lang="en-US"/>
              <a:t>They are located in Altındağ district in Ankara. </a:t>
            </a:r>
          </a:p>
          <a:p>
            <a:pPr lvl="0"/>
            <a:endParaRPr lang="en-US"/>
          </a:p>
          <a:p>
            <a:pPr lvl="0"/>
            <a:r>
              <a:rPr lang="en-US"/>
              <a:t>This temple displays the works of Augustus, who is considered (konsidird) the first Roman Emperor.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Here(hiır) is the video.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Gordion Museum is another important museum   of Ankara </a:t>
            </a:r>
          </a:p>
          <a:p>
            <a:pPr lvl="0"/>
            <a:endParaRPr lang="en-US"/>
          </a:p>
          <a:p>
            <a:pPr lvl="0"/>
            <a:r>
              <a:rPr lang="en-US"/>
              <a:t>which is located in Polatlı district.</a:t>
            </a:r>
          </a:p>
          <a:p>
            <a:pPr lvl="0"/>
            <a:endParaRPr lang="en-US"/>
          </a:p>
          <a:p>
            <a:pPr lvl="0"/>
            <a:r>
              <a:rPr lang="en-US"/>
              <a:t>Gordion is one of the important centers of Asur and Hittites (Hittayts)</a:t>
            </a:r>
          </a:p>
          <a:p>
            <a:pPr lvl="0"/>
            <a:endParaRPr lang="en-US"/>
          </a:p>
          <a:p>
            <a:pPr lvl="0"/>
            <a:r>
              <a:rPr lang="en-US"/>
              <a:t>Its history goes back to 3000 (three thousand) BC (Before Christ) 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Gordion is the capital of Phrygia(Frigya)</a:t>
            </a:r>
          </a:p>
          <a:p>
            <a:pPr lvl="0"/>
            <a:r>
              <a:rPr lang="en-US"/>
              <a:t>Let`s watch(voç) the video</a:t>
            </a:r>
          </a:p>
          <a:p>
            <a:pPr lvl="0"/>
            <a:endParaRPr lang="en-US"/>
          </a:p>
          <a:p>
            <a:pPr lvl="0"/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Let`s watch(voç) the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Ankara is a real cultural center (s yok) with its libraries,</a:t>
            </a:r>
          </a:p>
          <a:p>
            <a:pPr lvl="0"/>
            <a:r>
              <a:rPr lang="en-US"/>
              <a:t> exhibition centers,</a:t>
            </a:r>
          </a:p>
          <a:p>
            <a:pPr lvl="0"/>
            <a:r>
              <a:rPr lang="en-US"/>
              <a:t>and theaters.</a:t>
            </a:r>
          </a:p>
          <a:p>
            <a:pPr lvl="0"/>
            <a:endParaRPr lang="en-US"/>
          </a:p>
          <a:p>
            <a:pPr lvl="0"/>
            <a:r>
              <a:rPr lang="en-US"/>
              <a:t>Milli Kütüphane</a:t>
            </a:r>
          </a:p>
          <a:p>
            <a:pPr lvl="0"/>
            <a:r>
              <a:rPr lang="en-US"/>
              <a:t> which is the National Library of Turkey is located in Ankara. </a:t>
            </a:r>
          </a:p>
          <a:p>
            <a:pPr lvl="0"/>
            <a:endParaRPr lang="en-US"/>
          </a:p>
          <a:p>
            <a:pPr lvl="0"/>
            <a:r>
              <a:rPr lang="en-US"/>
              <a:t>This library has a diverse (daivers) collection of metarials</a:t>
            </a:r>
          </a:p>
          <a:p>
            <a:pPr lvl="0"/>
            <a:r>
              <a:rPr lang="en-US"/>
              <a:t>dating from the early Ottoman Empire  </a:t>
            </a:r>
          </a:p>
          <a:p>
            <a:pPr lvl="0"/>
            <a:r>
              <a:rPr lang="en-US"/>
              <a:t>to the present.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It has one of the richest collections in Turkey </a:t>
            </a:r>
          </a:p>
          <a:p>
            <a:pPr lvl="0"/>
            <a:endParaRPr lang="en-US"/>
          </a:p>
          <a:p>
            <a:pPr lvl="0"/>
            <a:r>
              <a:rPr lang="en-US"/>
              <a:t>It also provides some excellent online resources (risrosısrz)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Here(hiır) is the video.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Atatürk Cultural Center is located in Altındağ district (distrit) of Ankara.</a:t>
            </a:r>
          </a:p>
          <a:p>
            <a:pPr lvl="0"/>
            <a:endParaRPr lang="en-US"/>
          </a:p>
          <a:p>
            <a:pPr lvl="0"/>
            <a:r>
              <a:rPr lang="en-US"/>
              <a:t>It is planned (plant) </a:t>
            </a:r>
          </a:p>
          <a:p>
            <a:pPr lvl="0"/>
            <a:r>
              <a:rPr lang="en-US"/>
              <a:t>to be  a gift </a:t>
            </a:r>
          </a:p>
          <a:p>
            <a:pPr lvl="0"/>
            <a:r>
              <a:rPr lang="en-US"/>
              <a:t>to the memory of Atatürk </a:t>
            </a:r>
          </a:p>
          <a:p>
            <a:pPr lvl="0"/>
            <a:r>
              <a:rPr lang="en-US"/>
              <a:t>on the 100th (one hundred ) anniversary of his birth.</a:t>
            </a:r>
          </a:p>
          <a:p>
            <a:pPr lvl="0"/>
            <a:endParaRPr lang="en-US"/>
          </a:p>
          <a:p>
            <a:pPr lvl="0"/>
            <a:r>
              <a:rPr lang="en-US"/>
              <a:t>It has a congress hall ,</a:t>
            </a:r>
          </a:p>
          <a:p>
            <a:pPr lvl="0"/>
            <a:r>
              <a:rPr lang="en-US"/>
              <a:t> </a:t>
            </a:r>
          </a:p>
          <a:p>
            <a:pPr lvl="0"/>
            <a:r>
              <a:rPr lang="en-US"/>
              <a:t>concert hall ,</a:t>
            </a:r>
          </a:p>
          <a:p>
            <a:pPr lvl="0"/>
            <a:endParaRPr lang="en-US"/>
          </a:p>
          <a:p>
            <a:pPr lvl="0"/>
            <a:r>
              <a:rPr lang="en-US"/>
              <a:t>opera-ballet building, </a:t>
            </a:r>
          </a:p>
          <a:p>
            <a:pPr lvl="0"/>
            <a:endParaRPr lang="en-US"/>
          </a:p>
          <a:p>
            <a:pPr lvl="0"/>
            <a:r>
              <a:rPr lang="en-US"/>
              <a:t>theatre building,</a:t>
            </a:r>
          </a:p>
          <a:p>
            <a:pPr lvl="0"/>
            <a:endParaRPr lang="en-US"/>
          </a:p>
          <a:p>
            <a:pPr lvl="0"/>
            <a:r>
              <a:rPr lang="en-US"/>
              <a:t>museum ,</a:t>
            </a:r>
          </a:p>
          <a:p>
            <a:pPr lvl="0"/>
            <a:r>
              <a:rPr lang="en-US"/>
              <a:t>and</a:t>
            </a:r>
          </a:p>
          <a:p>
            <a:pPr lvl="0"/>
            <a:r>
              <a:rPr lang="en-US"/>
              <a:t>exhibition hall.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Ankara Opera House,</a:t>
            </a:r>
          </a:p>
          <a:p>
            <a:pPr lvl="0"/>
            <a:endParaRPr lang="en-US"/>
          </a:p>
          <a:p>
            <a:pPr lvl="0"/>
            <a:r>
              <a:rPr lang="en-US"/>
              <a:t> is the largest venue ,</a:t>
            </a:r>
          </a:p>
          <a:p>
            <a:pPr lvl="0"/>
            <a:endParaRPr lang="en-US"/>
          </a:p>
          <a:p>
            <a:pPr lvl="0"/>
            <a:r>
              <a:rPr lang="en-US"/>
              <a:t>for opera </a:t>
            </a:r>
          </a:p>
          <a:p>
            <a:pPr lvl="0"/>
            <a:r>
              <a:rPr lang="en-US"/>
              <a:t>and ballet.</a:t>
            </a:r>
          </a:p>
          <a:p>
            <a:pPr lvl="0"/>
            <a:endParaRPr lang="en-US"/>
          </a:p>
          <a:p>
            <a:pPr lvl="0"/>
            <a:r>
              <a:rPr lang="en-US"/>
              <a:t>This building </a:t>
            </a:r>
          </a:p>
          <a:p>
            <a:pPr lvl="0"/>
            <a:r>
              <a:rPr lang="en-US"/>
              <a:t>also serves(sörvs) as a theatre venue </a:t>
            </a:r>
          </a:p>
          <a:p>
            <a:pPr lvl="0"/>
            <a:endParaRPr lang="en-US"/>
          </a:p>
          <a:p>
            <a:pPr lvl="0"/>
            <a:r>
              <a:rPr lang="en-US"/>
              <a:t>for the Turkish State theatres </a:t>
            </a:r>
          </a:p>
          <a:p>
            <a:pPr lvl="0"/>
            <a:endParaRPr lang="en-US"/>
          </a:p>
          <a:p>
            <a:pPr lvl="0"/>
            <a:r>
              <a:rPr lang="en-US"/>
              <a:t>under the name of Büyük Tiyatro.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Now</a:t>
            </a:r>
          </a:p>
          <a:p>
            <a:pPr lvl="0"/>
            <a:r>
              <a:rPr lang="en-US"/>
              <a:t> we will show you a video </a:t>
            </a:r>
          </a:p>
          <a:p>
            <a:pPr lvl="0"/>
            <a:r>
              <a:rPr lang="en-US"/>
              <a:t>Showing</a:t>
            </a:r>
          </a:p>
          <a:p>
            <a:pPr lvl="0"/>
            <a:r>
              <a:rPr lang="en-US"/>
              <a:t> a special museum</a:t>
            </a:r>
          </a:p>
          <a:p>
            <a:pPr lvl="0"/>
            <a:r>
              <a:rPr lang="en-US"/>
              <a:t> displaying </a:t>
            </a:r>
          </a:p>
          <a:p>
            <a:pPr lvl="0"/>
            <a:r>
              <a:rPr lang="en-US"/>
              <a:t>how our cultures used(yust) to live </a:t>
            </a:r>
          </a:p>
          <a:p>
            <a:pPr lvl="0"/>
            <a:r>
              <a:rPr lang="en-US"/>
              <a:t>in Ankara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Because of Ankara`s rich</a:t>
            </a:r>
          </a:p>
          <a:p>
            <a:pPr lvl="0"/>
            <a:r>
              <a:rPr lang="en-US"/>
              <a:t> past culture(kalçır),</a:t>
            </a:r>
          </a:p>
          <a:p>
            <a:pPr lvl="0"/>
            <a:r>
              <a:rPr lang="en-US"/>
              <a:t> the traditions </a:t>
            </a:r>
          </a:p>
          <a:p>
            <a:pPr lvl="0"/>
            <a:r>
              <a:rPr lang="en-US"/>
              <a:t>has been passed along to modern day .</a:t>
            </a:r>
          </a:p>
          <a:p>
            <a:pPr lvl="0"/>
            <a:endParaRPr lang="en-US"/>
          </a:p>
          <a:p>
            <a:pPr lvl="0"/>
            <a:r>
              <a:rPr lang="en-US"/>
              <a:t>Seğmenler dance </a:t>
            </a:r>
          </a:p>
          <a:p>
            <a:pPr lvl="0"/>
            <a:endParaRPr lang="en-US"/>
          </a:p>
          <a:p>
            <a:pPr lvl="0"/>
            <a:r>
              <a:rPr lang="en-US"/>
              <a:t>which is a folkloric dance</a:t>
            </a:r>
          </a:p>
          <a:p>
            <a:pPr lvl="0"/>
            <a:endParaRPr lang="en-US"/>
          </a:p>
          <a:p>
            <a:pPr lvl="0"/>
            <a:r>
              <a:rPr lang="en-US"/>
              <a:t>showing the heroic status of man,</a:t>
            </a:r>
          </a:p>
          <a:p>
            <a:pPr lvl="0"/>
            <a:r>
              <a:rPr lang="en-US"/>
              <a:t>is an example of </a:t>
            </a:r>
          </a:p>
          <a:p>
            <a:pPr lvl="0"/>
            <a:r>
              <a:rPr lang="en-US"/>
              <a:t>past traditions.   </a:t>
            </a:r>
          </a:p>
          <a:p>
            <a:pPr lvl="0"/>
            <a:endParaRPr lang="en-US"/>
          </a:p>
          <a:p>
            <a:pPr lvl="0"/>
            <a:r>
              <a:rPr lang="en-US"/>
              <a:t> Here is the video  of seğmen folkloric dance.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Ankara,</a:t>
            </a:r>
          </a:p>
          <a:p>
            <a:pPr lvl="0"/>
            <a:endParaRPr lang="en-US"/>
          </a:p>
          <a:p>
            <a:pPr lvl="0"/>
            <a:r>
              <a:rPr lang="en-US"/>
              <a:t>historically KNOWN as Angora</a:t>
            </a:r>
          </a:p>
          <a:p>
            <a:pPr lvl="0"/>
            <a:endParaRPr lang="en-US"/>
          </a:p>
          <a:p>
            <a:pPr lvl="0"/>
            <a:r>
              <a:rPr lang="en-US"/>
              <a:t>is located </a:t>
            </a:r>
          </a:p>
          <a:p>
            <a:pPr lvl="0"/>
            <a:r>
              <a:rPr lang="en-US"/>
              <a:t>in the central part  of </a:t>
            </a:r>
          </a:p>
          <a:p>
            <a:pPr lvl="0"/>
            <a:r>
              <a:rPr lang="en-US"/>
              <a:t>Anatolia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 Here is the video  of seğmen folkloric dance.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We hope that</a:t>
            </a:r>
          </a:p>
          <a:p>
            <a:pPr lvl="0"/>
            <a:r>
              <a:rPr lang="en-US"/>
              <a:t>this</a:t>
            </a:r>
          </a:p>
          <a:p>
            <a:pPr lvl="0"/>
            <a:r>
              <a:rPr lang="en-US"/>
              <a:t>Presention</a:t>
            </a:r>
          </a:p>
          <a:p>
            <a:pPr lvl="0"/>
            <a:endParaRPr lang="en-US"/>
          </a:p>
          <a:p>
            <a:pPr lvl="0"/>
            <a:r>
              <a:rPr lang="en-US"/>
              <a:t>helps you understand our city Ankara </a:t>
            </a:r>
          </a:p>
          <a:p>
            <a:pPr lvl="0"/>
            <a:endParaRPr lang="en-US"/>
          </a:p>
          <a:p>
            <a:pPr lvl="0"/>
            <a:r>
              <a:rPr lang="en-US"/>
              <a:t>Thank you for listening</a:t>
            </a:r>
          </a:p>
          <a:p>
            <a:pPr lvl="0"/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city </a:t>
            </a:r>
          </a:p>
          <a:p>
            <a:pPr lvl="0"/>
            <a:r>
              <a:rPr lang="en-US"/>
              <a:t>gave its name </a:t>
            </a:r>
          </a:p>
          <a:p>
            <a:pPr lvl="0"/>
            <a:r>
              <a:rPr lang="en-US"/>
              <a:t>to the (Angora wool shorn)</a:t>
            </a:r>
          </a:p>
          <a:p>
            <a:pPr lvl="0"/>
            <a:r>
              <a:rPr lang="en-US"/>
              <a:t> from Angora rabbit,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long-haired Angora goat,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AND the Angora cat.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history of Ankara </a:t>
            </a:r>
          </a:p>
          <a:p>
            <a:pPr lvl="0"/>
            <a:r>
              <a:rPr lang="en-US"/>
              <a:t>can be traced back</a:t>
            </a:r>
          </a:p>
          <a:p>
            <a:pPr lvl="0"/>
            <a:r>
              <a:rPr lang="en-US"/>
              <a:t> to the Bronze Age Era </a:t>
            </a:r>
          </a:p>
          <a:p>
            <a:pPr lvl="0"/>
            <a:endParaRPr lang="en-US"/>
          </a:p>
          <a:p>
            <a:pPr lvl="0"/>
            <a:r>
              <a:rPr lang="en-US"/>
              <a:t>of the Hatti</a:t>
            </a:r>
          </a:p>
          <a:p>
            <a:pPr lvl="0"/>
            <a:r>
              <a:rPr lang="en-US"/>
              <a:t> Civilization.</a:t>
            </a:r>
          </a:p>
          <a:p>
            <a:pPr lvl="0"/>
            <a:endParaRPr lang="en-US"/>
          </a:p>
          <a:p>
            <a:pPr lvl="0"/>
            <a:r>
              <a:rPr lang="en-US"/>
              <a:t>Since Ankara housed,</a:t>
            </a:r>
          </a:p>
          <a:p>
            <a:pPr lvl="0"/>
            <a:r>
              <a:rPr lang="en-US"/>
              <a:t> MANY different civilitions AND  </a:t>
            </a:r>
          </a:p>
          <a:p>
            <a:pPr lvl="0"/>
            <a:r>
              <a:rPr lang="en-US"/>
              <a:t>empires,</a:t>
            </a:r>
          </a:p>
          <a:p>
            <a:pPr lvl="0"/>
            <a:endParaRPr lang="en-US"/>
          </a:p>
          <a:p>
            <a:pPr lvl="0"/>
            <a:r>
              <a:rPr lang="en-US"/>
              <a:t> its cultural heritage</a:t>
            </a:r>
          </a:p>
          <a:p>
            <a:pPr lvl="0"/>
            <a:r>
              <a:rPr lang="en-US"/>
              <a:t> is very UNIQUE</a:t>
            </a:r>
          </a:p>
          <a:p>
            <a:pPr lvl="0"/>
            <a:r>
              <a:rPr lang="en-US"/>
              <a:t>and precious.</a:t>
            </a:r>
          </a:p>
          <a:p>
            <a:pPr lvl="0"/>
            <a:endParaRPr lang="en-US"/>
          </a:p>
          <a:p>
            <a:pPr lvl="0"/>
            <a:r>
              <a:rPr lang="en-US"/>
              <a:t>Now, let`s watch the video about the Museum of</a:t>
            </a:r>
          </a:p>
          <a:p>
            <a:pPr lvl="0"/>
            <a:r>
              <a:rPr lang="en-US"/>
              <a:t>Anatolian Civizilitions </a:t>
            </a:r>
          </a:p>
          <a:p>
            <a:pPr lvl="0"/>
            <a:r>
              <a:rPr lang="en-US"/>
              <a:t>which is consider to be one of the top museums </a:t>
            </a:r>
          </a:p>
          <a:p>
            <a:pPr lvl="0"/>
            <a:r>
              <a:rPr lang="en-US"/>
              <a:t>with its original collections  </a:t>
            </a:r>
          </a:p>
          <a:p>
            <a:pPr lvl="0"/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Now let's  watch the video about Museum of Anatolian Civilizations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Ankara Roman Baths and Open Air Museum</a:t>
            </a:r>
          </a:p>
          <a:p>
            <a:pPr lvl="0"/>
            <a:r>
              <a:rPr lang="en-US"/>
              <a:t> is located on Çankırı Caddesi between Ulus and Yıldırım Beyazıt squares</a:t>
            </a:r>
          </a:p>
          <a:p>
            <a:pPr lvl="0"/>
            <a:endParaRPr lang="en-US"/>
          </a:p>
          <a:p>
            <a:pPr lvl="0"/>
            <a:r>
              <a:rPr lang="en-US"/>
              <a:t>With the works between 1997-2001 (nineteen nintyseven – two thousand one)</a:t>
            </a:r>
          </a:p>
          <a:p>
            <a:pPr lvl="0"/>
            <a:endParaRPr lang="en-US"/>
          </a:p>
          <a:p>
            <a:pPr lvl="0"/>
            <a:r>
              <a:rPr lang="en-US"/>
              <a:t>( Ankara Roman Bath  Site) has been gained (geyn) an apperance of Open Air Museum)</a:t>
            </a:r>
          </a:p>
          <a:p>
            <a:pPr lvl="0"/>
            <a:endParaRPr lang="en-US"/>
          </a:p>
          <a:p>
            <a:pPr lvl="0"/>
            <a:r>
              <a:rPr lang="en-US"/>
              <a:t>Here(hiır) is the video.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Here(hiır) is the video.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44540" y="864454"/>
            <a:ext cx="10079006" cy="21302703"/>
            <a:chOff x="0" y="0"/>
            <a:chExt cx="13438675" cy="28403603"/>
          </a:xfrm>
        </p:grpSpPr>
        <p:sp>
          <p:nvSpPr>
            <p:cNvPr id="3" name="TextBox 3"/>
            <p:cNvSpPr txBox="1"/>
            <p:nvPr/>
          </p:nvSpPr>
          <p:spPr>
            <a:xfrm>
              <a:off x="2343669" y="-95250"/>
              <a:ext cx="11095006" cy="9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800"/>
                </a:lnSpc>
              </a:pPr>
              <a:r>
                <a:rPr lang="en-US" sz="4000">
                  <a:solidFill>
                    <a:srgbClr val="FDFEEC"/>
                  </a:solidFill>
                  <a:latin typeface="Old Standard Italics"/>
                </a:rPr>
                <a:t>The capital city of Turkey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04978"/>
              <a:ext cx="13438675" cy="2709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400"/>
                </a:lnSpc>
              </a:pPr>
              <a:r>
                <a:rPr lang="en-US" sz="12000">
                  <a:solidFill>
                    <a:srgbClr val="FDFEEC"/>
                  </a:solidFill>
                  <a:latin typeface="Old Standard"/>
                </a:rPr>
                <a:t>  Introduction </a:t>
              </a:r>
            </a:p>
            <a:p>
              <a:pPr algn="r">
                <a:lnSpc>
                  <a:spcPts val="14400"/>
                </a:lnSpc>
              </a:pPr>
              <a:r>
                <a:rPr lang="en-US" sz="12000">
                  <a:solidFill>
                    <a:srgbClr val="FDFEEC"/>
                  </a:solidFill>
                  <a:latin typeface="Old Standard"/>
                </a:rPr>
                <a:t>of our city Ankara</a:t>
              </a:r>
            </a:p>
            <a:p>
              <a:pPr algn="r">
                <a:lnSpc>
                  <a:spcPts val="14400"/>
                </a:lnSpc>
              </a:pPr>
              <a:endParaRPr lang="en-US" sz="12000">
                <a:solidFill>
                  <a:srgbClr val="FDFEEC"/>
                </a:solidFill>
                <a:latin typeface="Old Standard"/>
              </a:endParaRPr>
            </a:p>
            <a:p>
              <a:pPr algn="r">
                <a:lnSpc>
                  <a:spcPts val="14400"/>
                </a:lnSpc>
              </a:pPr>
              <a:endParaRPr lang="en-US" sz="12000">
                <a:solidFill>
                  <a:srgbClr val="FDFEEC"/>
                </a:solidFill>
                <a:latin typeface="Old Standard"/>
              </a:endParaRPr>
            </a:p>
            <a:p>
              <a:pPr algn="r">
                <a:lnSpc>
                  <a:spcPts val="14400"/>
                </a:lnSpc>
              </a:pPr>
              <a:endParaRPr lang="en-US" sz="12000">
                <a:solidFill>
                  <a:srgbClr val="FDFEEC"/>
                </a:solidFill>
                <a:latin typeface="Old Standard"/>
              </a:endParaRPr>
            </a:p>
            <a:p>
              <a:pPr algn="r">
                <a:lnSpc>
                  <a:spcPts val="14400"/>
                </a:lnSpc>
              </a:pPr>
              <a:endParaRPr lang="en-US" sz="12000">
                <a:solidFill>
                  <a:srgbClr val="FDFEEC"/>
                </a:solidFill>
                <a:latin typeface="Old Standard"/>
              </a:endParaRPr>
            </a:p>
            <a:p>
              <a:pPr algn="r">
                <a:lnSpc>
                  <a:spcPts val="14400"/>
                </a:lnSpc>
              </a:pPr>
              <a:endParaRPr lang="en-US" sz="12000">
                <a:solidFill>
                  <a:srgbClr val="FDFEEC"/>
                </a:solidFill>
                <a:latin typeface="Old Standard"/>
              </a:endParaRPr>
            </a:p>
            <a:p>
              <a:pPr algn="r">
                <a:lnSpc>
                  <a:spcPts val="14400"/>
                </a:lnSpc>
              </a:pPr>
              <a:endParaRPr lang="en-US" sz="12000">
                <a:solidFill>
                  <a:srgbClr val="FDFEEC"/>
                </a:solidFill>
                <a:latin typeface="Old Standard"/>
              </a:endParaRPr>
            </a:p>
            <a:p>
              <a:pPr algn="r">
                <a:lnSpc>
                  <a:spcPts val="14400"/>
                </a:lnSpc>
              </a:pPr>
              <a:endParaRPr lang="en-US" sz="12000">
                <a:solidFill>
                  <a:srgbClr val="FDFEEC"/>
                </a:solidFill>
                <a:latin typeface="Old Standard"/>
              </a:endParaRPr>
            </a:p>
            <a:p>
              <a:pPr algn="r">
                <a:lnSpc>
                  <a:spcPts val="14400"/>
                </a:lnSpc>
              </a:pPr>
              <a:endParaRPr lang="en-US" sz="12000">
                <a:solidFill>
                  <a:srgbClr val="FDFEEC"/>
                </a:solidFill>
                <a:latin typeface="Old Standar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23929" y="8544099"/>
            <a:ext cx="10640374" cy="878447"/>
            <a:chOff x="0" y="0"/>
            <a:chExt cx="14187165" cy="117126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4187165" cy="1171263"/>
            </a:xfrm>
            <a:prstGeom prst="rect">
              <a:avLst/>
            </a:prstGeom>
            <a:solidFill>
              <a:srgbClr val="AD0A0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2674" y="346448"/>
              <a:ext cx="11095006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spc="400">
                  <a:solidFill>
                    <a:srgbClr val="FDFEEC"/>
                  </a:solidFill>
                  <a:latin typeface="Montserrat Light"/>
                </a:rPr>
                <a:t>PRESENTED BY TEAM TURKEY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8834" r="8834"/>
          <a:stretch>
            <a:fillRect/>
          </a:stretch>
        </p:blipFill>
        <p:spPr>
          <a:xfrm>
            <a:off x="0" y="-214174"/>
            <a:ext cx="7049624" cy="106471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983" b="79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059581" y="8915522"/>
            <a:ext cx="9804721" cy="795175"/>
          </a:xfrm>
          <a:prstGeom prst="rect">
            <a:avLst/>
          </a:prstGeom>
          <a:solidFill>
            <a:srgbClr val="AD0A0A"/>
          </a:solidFill>
        </p:spPr>
      </p:sp>
      <p:sp>
        <p:nvSpPr>
          <p:cNvPr id="4" name="TextBox 4"/>
          <p:cNvSpPr txBox="1"/>
          <p:nvPr/>
        </p:nvSpPr>
        <p:spPr>
          <a:xfrm>
            <a:off x="9144000" y="8913377"/>
            <a:ext cx="8321255" cy="65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spc="679">
                <a:solidFill>
                  <a:srgbClr val="FDFEEC"/>
                </a:solidFill>
                <a:latin typeface="Old Standard Bold"/>
              </a:rPr>
              <a:t>THE TEMPLE OF AUGUSTUS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Temple of Augustus">
            <a:hlinkClick r:id="" action="ppaction://media"/>
            <a:extLst>
              <a:ext uri="{FF2B5EF4-FFF2-40B4-BE49-F238E27FC236}">
                <a16:creationId xmlns:a16="http://schemas.microsoft.com/office/drawing/2014/main" id="{E0A8544F-2A5B-40B0-BDC3-70A7D158B8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5300" y="0"/>
            <a:ext cx="9677400" cy="10322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65999" y="0"/>
            <a:ext cx="7522001" cy="10584515"/>
            <a:chOff x="0" y="0"/>
            <a:chExt cx="10029335" cy="1411268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3939" b="3939"/>
            <a:stretch>
              <a:fillRect/>
            </a:stretch>
          </p:blipFill>
          <p:spPr>
            <a:xfrm>
              <a:off x="0" y="0"/>
              <a:ext cx="10029335" cy="692934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6578" r="6578"/>
            <a:stretch>
              <a:fillRect/>
            </a:stretch>
          </p:blipFill>
          <p:spPr>
            <a:xfrm>
              <a:off x="0" y="7183344"/>
              <a:ext cx="10029335" cy="6929344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18316" y="2645430"/>
            <a:ext cx="8885128" cy="537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>
                <a:solidFill>
                  <a:srgbClr val="FFFFFF"/>
                </a:solidFill>
                <a:latin typeface="Old Standard"/>
              </a:rPr>
              <a:t>The Historical City</a:t>
            </a:r>
          </a:p>
          <a:p>
            <a:pPr algn="ctr">
              <a:lnSpc>
                <a:spcPts val="13719"/>
              </a:lnSpc>
            </a:pPr>
            <a:r>
              <a:rPr lang="en-US" sz="9799">
                <a:solidFill>
                  <a:srgbClr val="FFFFFF"/>
                </a:solidFill>
                <a:latin typeface="Old Standard Bold"/>
              </a:rPr>
              <a:t>Gordion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ya1">
            <a:hlinkClick r:id="" action="ppaction://media"/>
            <a:extLst>
              <a:ext uri="{FF2B5EF4-FFF2-40B4-BE49-F238E27FC236}">
                <a16:creationId xmlns:a16="http://schemas.microsoft.com/office/drawing/2014/main" id="{BC21362D-2490-4948-9306-8A61DC81E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38100"/>
            <a:ext cx="18703636" cy="1032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3559" b="35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576303" y="8646916"/>
            <a:ext cx="9804721" cy="1063782"/>
          </a:xfrm>
          <a:prstGeom prst="rect">
            <a:avLst/>
          </a:prstGeom>
          <a:solidFill>
            <a:srgbClr val="760000"/>
          </a:solidFill>
        </p:spPr>
      </p:sp>
      <p:grpSp>
        <p:nvGrpSpPr>
          <p:cNvPr id="4" name="Group 4"/>
          <p:cNvGrpSpPr/>
          <p:nvPr/>
        </p:nvGrpSpPr>
        <p:grpSpPr>
          <a:xfrm>
            <a:off x="0" y="-145019"/>
            <a:ext cx="20211237" cy="11364889"/>
            <a:chOff x="0" y="0"/>
            <a:chExt cx="3403648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03648" cy="1913890"/>
            </a:xfrm>
            <a:custGeom>
              <a:avLst/>
              <a:gdLst/>
              <a:ahLst/>
              <a:cxnLst/>
              <a:rect l="l" t="t" r="r" b="b"/>
              <a:pathLst>
                <a:path w="3403648" h="1913890">
                  <a:moveTo>
                    <a:pt x="0" y="0"/>
                  </a:moveTo>
                  <a:lnTo>
                    <a:pt x="3403648" y="0"/>
                  </a:lnTo>
                  <a:lnTo>
                    <a:pt x="340364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D0A0A">
                <a:alpha val="9804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8787329"/>
            <a:ext cx="8321255" cy="64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659">
                <a:solidFill>
                  <a:srgbClr val="FDFEEC"/>
                </a:solidFill>
                <a:latin typeface="Old Standard Bold"/>
              </a:rPr>
              <a:t>THE NATIONAL LIBRARY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tional Library">
            <a:hlinkClick r:id="" action="ppaction://media"/>
            <a:extLst>
              <a:ext uri="{FF2B5EF4-FFF2-40B4-BE49-F238E27FC236}">
                <a16:creationId xmlns:a16="http://schemas.microsoft.com/office/drawing/2014/main" id="{B74B9AEF-F265-418A-85C2-67381083E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9316" y="-10026"/>
            <a:ext cx="13729368" cy="10297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059581" y="8915522"/>
            <a:ext cx="9804721" cy="795175"/>
          </a:xfrm>
          <a:prstGeom prst="rect">
            <a:avLst/>
          </a:prstGeom>
          <a:solidFill>
            <a:srgbClr val="AD0A0A"/>
          </a:solidFill>
        </p:spPr>
      </p:sp>
      <p:sp>
        <p:nvSpPr>
          <p:cNvPr id="4" name="TextBox 4"/>
          <p:cNvSpPr txBox="1"/>
          <p:nvPr/>
        </p:nvSpPr>
        <p:spPr>
          <a:xfrm>
            <a:off x="9969316" y="8905625"/>
            <a:ext cx="7281333" cy="69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9"/>
              </a:lnSpc>
            </a:pPr>
            <a:r>
              <a:rPr lang="en-US" sz="3628">
                <a:solidFill>
                  <a:srgbClr val="FDFEEC"/>
                </a:solidFill>
                <a:latin typeface="Old Standard"/>
              </a:rPr>
              <a:t>ATATÜRK CULTURAL CENTER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tatürk Cultural Centre">
            <a:hlinkClick r:id="" action="ppaction://media"/>
            <a:extLst>
              <a:ext uri="{FF2B5EF4-FFF2-40B4-BE49-F238E27FC236}">
                <a16:creationId xmlns:a16="http://schemas.microsoft.com/office/drawing/2014/main" id="{81CB3A1E-BCB4-42C9-8F63-8A539A0B2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7818" y="0"/>
            <a:ext cx="18703636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1363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576303" y="8915522"/>
            <a:ext cx="9804721" cy="795175"/>
          </a:xfrm>
          <a:prstGeom prst="rect">
            <a:avLst/>
          </a:prstGeom>
          <a:solidFill>
            <a:srgbClr val="AD0A0A"/>
          </a:solidFill>
        </p:spPr>
      </p:sp>
      <p:sp>
        <p:nvSpPr>
          <p:cNvPr id="4" name="TextBox 4"/>
          <p:cNvSpPr txBox="1"/>
          <p:nvPr/>
        </p:nvSpPr>
        <p:spPr>
          <a:xfrm>
            <a:off x="1673751" y="8957175"/>
            <a:ext cx="8321255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619">
                <a:solidFill>
                  <a:srgbClr val="FDFEEC"/>
                </a:solidFill>
                <a:latin typeface="Old Standard Bold"/>
              </a:rPr>
              <a:t>THE OPERA HOUSE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ra House">
            <a:hlinkClick r:id="" action="ppaction://media"/>
            <a:extLst>
              <a:ext uri="{FF2B5EF4-FFF2-40B4-BE49-F238E27FC236}">
                <a16:creationId xmlns:a16="http://schemas.microsoft.com/office/drawing/2014/main" id="{7B0C73F9-7135-44E8-98B0-9C333B4AE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-18047"/>
            <a:ext cx="13716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639" b="863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513168" y="9160710"/>
            <a:ext cx="832125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64185" y="8811255"/>
            <a:ext cx="11189523" cy="844633"/>
          </a:xfrm>
          <a:prstGeom prst="rect">
            <a:avLst/>
          </a:prstGeom>
          <a:solidFill>
            <a:srgbClr val="AD0A0A"/>
          </a:solidFill>
        </p:spPr>
      </p:sp>
      <p:sp>
        <p:nvSpPr>
          <p:cNvPr id="4" name="TextBox 4"/>
          <p:cNvSpPr txBox="1"/>
          <p:nvPr/>
        </p:nvSpPr>
        <p:spPr>
          <a:xfrm>
            <a:off x="773909" y="8923856"/>
            <a:ext cx="9313334" cy="50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607">
                <a:solidFill>
                  <a:srgbClr val="FDFEEC"/>
                </a:solidFill>
                <a:latin typeface="Old Standard"/>
              </a:rPr>
              <a:t>ANKARA INTANGIBLE CULTURAL HERITAGE MUSEUM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mutsuz bok">
            <a:hlinkClick r:id="" action="ppaction://media"/>
            <a:extLst>
              <a:ext uri="{FF2B5EF4-FFF2-40B4-BE49-F238E27FC236}">
                <a16:creationId xmlns:a16="http://schemas.microsoft.com/office/drawing/2014/main" id="{B49ED42D-72DE-4F85-93CB-9F874319A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44906" y="-227579"/>
            <a:ext cx="18977811" cy="10742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1105" y="1011068"/>
            <a:ext cx="6185424" cy="82472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12050" y="2667832"/>
            <a:ext cx="9747250" cy="443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8"/>
              </a:lnSpc>
            </a:pPr>
            <a:r>
              <a:rPr lang="en-US" sz="11999">
                <a:solidFill>
                  <a:srgbClr val="FFFFFF"/>
                </a:solidFill>
                <a:latin typeface="Old Standard"/>
              </a:rPr>
              <a:t>SEĞMENLER</a:t>
            </a:r>
          </a:p>
          <a:p>
            <a:pPr algn="ctr">
              <a:lnSpc>
                <a:spcPts val="16798"/>
              </a:lnSpc>
            </a:pPr>
            <a:r>
              <a:rPr lang="en-US" sz="11999">
                <a:solidFill>
                  <a:srgbClr val="FFFFFF"/>
                </a:solidFill>
                <a:latin typeface="Old Standard"/>
              </a:rPr>
              <a:t>DANCE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4-23 at 16.08.19">
            <a:hlinkClick r:id="" action="ppaction://media"/>
            <a:extLst>
              <a:ext uri="{FF2B5EF4-FFF2-40B4-BE49-F238E27FC236}">
                <a16:creationId xmlns:a16="http://schemas.microsoft.com/office/drawing/2014/main" id="{56A0711A-B6E0-4306-A7ED-D52DF68F66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5122" end="18457.21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4" y="-1"/>
            <a:ext cx="18740846" cy="10307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508" b="15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64185" y="8811255"/>
            <a:ext cx="7653334" cy="844633"/>
          </a:xfrm>
          <a:prstGeom prst="rect">
            <a:avLst/>
          </a:prstGeom>
          <a:solidFill>
            <a:srgbClr val="AD0A0A"/>
          </a:solidFill>
        </p:spPr>
      </p:sp>
      <p:sp>
        <p:nvSpPr>
          <p:cNvPr id="4" name="TextBox 4"/>
          <p:cNvSpPr txBox="1"/>
          <p:nvPr/>
        </p:nvSpPr>
        <p:spPr>
          <a:xfrm>
            <a:off x="802854" y="8799404"/>
            <a:ext cx="5719255" cy="715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7"/>
              </a:lnSpc>
            </a:pPr>
            <a:r>
              <a:rPr lang="en-US" sz="3698">
                <a:solidFill>
                  <a:srgbClr val="FFFFFF"/>
                </a:solidFill>
                <a:latin typeface="Old Standard"/>
              </a:rPr>
              <a:t>ANGORA RABBİT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3929" b="392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64185" y="8811255"/>
            <a:ext cx="7331862" cy="844633"/>
          </a:xfrm>
          <a:prstGeom prst="rect">
            <a:avLst/>
          </a:prstGeom>
          <a:solidFill>
            <a:srgbClr val="AD0A0A"/>
          </a:solidFill>
        </p:spPr>
      </p:sp>
      <p:sp>
        <p:nvSpPr>
          <p:cNvPr id="4" name="TextBox 4"/>
          <p:cNvSpPr txBox="1"/>
          <p:nvPr/>
        </p:nvSpPr>
        <p:spPr>
          <a:xfrm>
            <a:off x="1292557" y="8753202"/>
            <a:ext cx="4061267" cy="79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DFEEC"/>
                </a:solidFill>
                <a:latin typeface="Old Standard"/>
              </a:rPr>
              <a:t>ANGORA GOAT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64185" y="8811255"/>
            <a:ext cx="7628605" cy="844633"/>
          </a:xfrm>
          <a:prstGeom prst="rect">
            <a:avLst/>
          </a:prstGeom>
          <a:solidFill>
            <a:srgbClr val="AD0A0A"/>
          </a:solidFill>
        </p:spPr>
      </p:sp>
      <p:sp>
        <p:nvSpPr>
          <p:cNvPr id="4" name="TextBox 4"/>
          <p:cNvSpPr txBox="1"/>
          <p:nvPr/>
        </p:nvSpPr>
        <p:spPr>
          <a:xfrm>
            <a:off x="-164185" y="8798704"/>
            <a:ext cx="7591848" cy="85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DFEEC"/>
                </a:solidFill>
                <a:latin typeface="Old Standard"/>
              </a:rPr>
              <a:t>ANGORA CAT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8372" y="-1701891"/>
            <a:ext cx="18288000" cy="13096833"/>
            <a:chOff x="0" y="0"/>
            <a:chExt cx="2672495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72495" cy="1913890"/>
            </a:xfrm>
            <a:custGeom>
              <a:avLst/>
              <a:gdLst/>
              <a:ahLst/>
              <a:cxnLst/>
              <a:rect l="l" t="t" r="r" b="b"/>
              <a:pathLst>
                <a:path w="2672495" h="1913890">
                  <a:moveTo>
                    <a:pt x="0" y="0"/>
                  </a:moveTo>
                  <a:lnTo>
                    <a:pt x="2672495" y="0"/>
                  </a:lnTo>
                  <a:lnTo>
                    <a:pt x="267249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D0A0A">
                <a:alpha val="13725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9687746" y="8846244"/>
            <a:ext cx="9176556" cy="1118317"/>
          </a:xfrm>
          <a:prstGeom prst="rect">
            <a:avLst/>
          </a:prstGeom>
          <a:solidFill>
            <a:srgbClr val="AD0A0A"/>
          </a:solidFill>
        </p:spPr>
      </p:sp>
      <p:sp>
        <p:nvSpPr>
          <p:cNvPr id="6" name="TextBox 6"/>
          <p:cNvSpPr txBox="1"/>
          <p:nvPr/>
        </p:nvSpPr>
        <p:spPr>
          <a:xfrm>
            <a:off x="9416566" y="8783606"/>
            <a:ext cx="8723062" cy="89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16"/>
              </a:lnSpc>
            </a:pPr>
            <a:endParaRPr/>
          </a:p>
          <a:p>
            <a:pPr algn="r">
              <a:lnSpc>
                <a:spcPts val="3316"/>
              </a:lnSpc>
            </a:pPr>
            <a:r>
              <a:rPr lang="en-US" sz="2763">
                <a:solidFill>
                  <a:srgbClr val="FDFEEC"/>
                </a:solidFill>
                <a:latin typeface="Old Standard Italics"/>
              </a:rPr>
              <a:t>THE </a:t>
            </a:r>
            <a:r>
              <a:rPr lang="en-US" sz="2763">
                <a:solidFill>
                  <a:srgbClr val="FDFEEC"/>
                </a:solidFill>
                <a:latin typeface="Arimo Italics"/>
              </a:rPr>
              <a:t>MUSEUM OF ANATOLIAN CIVILIZATIONS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atolian Civilizations">
            <a:hlinkClick r:id="" action="ppaction://media"/>
            <a:extLst>
              <a:ext uri="{FF2B5EF4-FFF2-40B4-BE49-F238E27FC236}">
                <a16:creationId xmlns:a16="http://schemas.microsoft.com/office/drawing/2014/main" id="{F38A411F-C057-4819-9D63-20D3A05704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7818" y="38100"/>
            <a:ext cx="18703636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647" b="76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179329" y="8338819"/>
            <a:ext cx="10108671" cy="919481"/>
          </a:xfrm>
          <a:prstGeom prst="rect">
            <a:avLst/>
          </a:prstGeom>
          <a:solidFill>
            <a:srgbClr val="AD0A0A"/>
          </a:solidFill>
        </p:spPr>
      </p:sp>
      <p:sp>
        <p:nvSpPr>
          <p:cNvPr id="4" name="TextBox 4"/>
          <p:cNvSpPr txBox="1"/>
          <p:nvPr/>
        </p:nvSpPr>
        <p:spPr>
          <a:xfrm>
            <a:off x="10278366" y="8406764"/>
            <a:ext cx="8321255" cy="1541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spc="839">
                <a:solidFill>
                  <a:srgbClr val="FDFEEC"/>
                </a:solidFill>
                <a:latin typeface="Old Standard Bold"/>
              </a:rPr>
              <a:t>THE ROMAN BATHS</a:t>
            </a:r>
          </a:p>
          <a:p>
            <a:pPr algn="l">
              <a:lnSpc>
                <a:spcPts val="5879"/>
              </a:lnSpc>
            </a:pPr>
            <a:endParaRPr lang="en-US" sz="4199" spc="839">
              <a:solidFill>
                <a:srgbClr val="FDFEEC"/>
              </a:solidFill>
              <a:latin typeface="Old Standard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man Baths">
            <a:hlinkClick r:id="" action="ppaction://media"/>
            <a:extLst>
              <a:ext uri="{FF2B5EF4-FFF2-40B4-BE49-F238E27FC236}">
                <a16:creationId xmlns:a16="http://schemas.microsoft.com/office/drawing/2014/main" id="{04614C99-3356-4996-9A4B-73B7807572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15240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715</Words>
  <Application>Microsoft Office PowerPoint</Application>
  <PresentationFormat>Özel</PresentationFormat>
  <Paragraphs>216</Paragraphs>
  <Slides>24</Slides>
  <Notes>21</Notes>
  <HiddenSlides>0</HiddenSlides>
  <MMClips>9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2" baseType="lpstr">
      <vt:lpstr>Arimo Italics</vt:lpstr>
      <vt:lpstr>Old Standard Italics</vt:lpstr>
      <vt:lpstr>Old Standard</vt:lpstr>
      <vt:lpstr>Calibri</vt:lpstr>
      <vt:lpstr>Arial</vt:lpstr>
      <vt:lpstr>Montserrat Light</vt:lpstr>
      <vt:lpstr>Old Standard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our city Ankara</dc:title>
  <dc:creator>Win10</dc:creator>
  <cp:lastModifiedBy>Umut Bora Sipahi</cp:lastModifiedBy>
  <cp:revision>3</cp:revision>
  <dcterms:created xsi:type="dcterms:W3CDTF">2006-08-16T00:00:00Z</dcterms:created>
  <dcterms:modified xsi:type="dcterms:W3CDTF">2022-04-23T13:15:25Z</dcterms:modified>
  <dc:identifier>DAE8EmL6PTQ</dc:identifier>
</cp:coreProperties>
</file>